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7"/>
  </p:notesMasterIdLst>
  <p:sldIdLst>
    <p:sldId id="256" r:id="rId4"/>
    <p:sldId id="457" r:id="rId5"/>
    <p:sldId id="462" r:id="rId6"/>
    <p:sldId id="959" r:id="rId7"/>
    <p:sldId id="325" r:id="rId8"/>
    <p:sldId id="463" r:id="rId9"/>
    <p:sldId id="261" r:id="rId10"/>
    <p:sldId id="957" r:id="rId11"/>
    <p:sldId id="958" r:id="rId12"/>
    <p:sldId id="326" r:id="rId13"/>
    <p:sldId id="318" r:id="rId14"/>
    <p:sldId id="307" r:id="rId15"/>
    <p:sldId id="269" r:id="rId16"/>
    <p:sldId id="257" r:id="rId17"/>
    <p:sldId id="270" r:id="rId18"/>
    <p:sldId id="273" r:id="rId19"/>
    <p:sldId id="272" r:id="rId20"/>
    <p:sldId id="274" r:id="rId21"/>
    <p:sldId id="280" r:id="rId22"/>
    <p:sldId id="288" r:id="rId23"/>
    <p:sldId id="275" r:id="rId24"/>
    <p:sldId id="282" r:id="rId25"/>
    <p:sldId id="283" r:id="rId26"/>
    <p:sldId id="303" r:id="rId27"/>
    <p:sldId id="308" r:id="rId28"/>
    <p:sldId id="302" r:id="rId29"/>
    <p:sldId id="305" r:id="rId30"/>
    <p:sldId id="309" r:id="rId31"/>
    <p:sldId id="306" r:id="rId32"/>
    <p:sldId id="277" r:id="rId33"/>
    <p:sldId id="284" r:id="rId34"/>
    <p:sldId id="279" r:id="rId35"/>
    <p:sldId id="285" r:id="rId36"/>
    <p:sldId id="286" r:id="rId37"/>
    <p:sldId id="289" r:id="rId38"/>
    <p:sldId id="287" r:id="rId39"/>
    <p:sldId id="290" r:id="rId40"/>
    <p:sldId id="291" r:id="rId41"/>
    <p:sldId id="960" r:id="rId42"/>
    <p:sldId id="292" r:id="rId43"/>
    <p:sldId id="293" r:id="rId44"/>
    <p:sldId id="295" r:id="rId45"/>
    <p:sldId id="296" r:id="rId46"/>
    <p:sldId id="297" r:id="rId47"/>
    <p:sldId id="322" r:id="rId48"/>
    <p:sldId id="319" r:id="rId49"/>
    <p:sldId id="311" r:id="rId50"/>
    <p:sldId id="312" r:id="rId51"/>
    <p:sldId id="313" r:id="rId52"/>
    <p:sldId id="321" r:id="rId53"/>
    <p:sldId id="298" r:id="rId54"/>
    <p:sldId id="314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xtj1qLVG4QrZjwf9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ory.stanford.edu/~tim/s15/l/l9.pdf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sites.google.com/site/nlpannot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378160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Label Aggregation: Matrix-Based Methods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171-9A28-C645-9E97-6C7AC335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0D31-7BEA-1B44-92D6-F1F9532E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D9E6-448E-0C42-A283-AC28B200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Concepts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 is often used for the optimization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8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87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8BDB-8330-684E-819A-82E5B99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BD8-6050-4E4B-AF63-AE21D81F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Connection to supervised learning</a:t>
            </a:r>
          </a:p>
          <a:p>
            <a:pPr lvl="1"/>
            <a:r>
              <a:rPr lang="en-US" dirty="0"/>
              <a:t>Model of the labeling process: Hypothesis set / Loss Function</a:t>
            </a:r>
          </a:p>
          <a:p>
            <a:pPr lvl="1"/>
            <a:r>
              <a:rPr lang="en-US" dirty="0"/>
              <a:t>EM: an algorithm to find a hypothesis within the set that minimizes the error </a:t>
            </a:r>
          </a:p>
          <a:p>
            <a:pPr lvl="1"/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Empirically performs well</a:t>
            </a:r>
          </a:p>
          <a:p>
            <a:pPr lvl="1"/>
            <a:r>
              <a:rPr lang="en-US" dirty="0"/>
              <a:t>A generic framework</a:t>
            </a:r>
          </a:p>
          <a:p>
            <a:pPr lvl="2"/>
            <a:r>
              <a:rPr lang="en-US" dirty="0"/>
              <a:t>There is a HUGE amount of research along this line, with different models of label generation</a:t>
            </a:r>
          </a:p>
          <a:p>
            <a:endParaRPr lang="en-US" sz="6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EM only attempts to find the local optimal of the objective function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Lack of theoretical guarantees </a:t>
            </a:r>
            <a:r>
              <a:rPr lang="en-US" dirty="0"/>
              <a:t>on the final performance</a:t>
            </a:r>
          </a:p>
          <a:p>
            <a:pPr lvl="2"/>
            <a:r>
              <a:rPr lang="en-US" dirty="0"/>
              <a:t>Are we just getting lucky?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B5F8-962A-A24B-A798-0FCAA95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Today’s Lecture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19C1E-1D4B-494B-9D1F-929C06B7E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53D-6A7A-B944-B803-EDFD9CF7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6EBEE-9F01-DA4C-89AB-521490A9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49230"/>
              </p:ext>
            </p:extLst>
          </p:nvPr>
        </p:nvGraphicFramePr>
        <p:xfrm>
          <a:off x="838200" y="1709968"/>
          <a:ext cx="812800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03CAB-14E9-F749-866E-510A07CF06D6}"/>
              </a:ext>
            </a:extLst>
          </p:cNvPr>
          <p:cNvSpPr txBox="1"/>
          <p:nvPr/>
        </p:nvSpPr>
        <p:spPr>
          <a:xfrm>
            <a:off x="813478" y="5148032"/>
            <a:ext cx="6458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 Infer the true label of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02A1-359D-6841-99A0-4B2C06502703}"/>
              </a:ext>
            </a:extLst>
          </p:cNvPr>
          <p:cNvSpPr txBox="1"/>
          <p:nvPr/>
        </p:nvSpPr>
        <p:spPr>
          <a:xfrm>
            <a:off x="2731081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B70D-BC6A-5D42-9588-45B82022E2C1}"/>
              </a:ext>
            </a:extLst>
          </p:cNvPr>
          <p:cNvSpPr txBox="1"/>
          <p:nvPr/>
        </p:nvSpPr>
        <p:spPr>
          <a:xfrm>
            <a:off x="4038237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1570B-C0BA-5244-A851-5CD893EE08EC}"/>
              </a:ext>
            </a:extLst>
          </p:cNvPr>
          <p:cNvSpPr txBox="1"/>
          <p:nvPr/>
        </p:nvSpPr>
        <p:spPr>
          <a:xfrm>
            <a:off x="5424753" y="44724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96C56-30AE-2B4B-ADAA-FEA58C0A9BBC}"/>
              </a:ext>
            </a:extLst>
          </p:cNvPr>
          <p:cNvSpPr txBox="1"/>
          <p:nvPr/>
        </p:nvSpPr>
        <p:spPr>
          <a:xfrm>
            <a:off x="6864623" y="447244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78D51-C435-9348-99F4-62704459F45F}"/>
              </a:ext>
            </a:extLst>
          </p:cNvPr>
          <p:cNvSpPr txBox="1"/>
          <p:nvPr/>
        </p:nvSpPr>
        <p:spPr>
          <a:xfrm>
            <a:off x="838200" y="6200487"/>
            <a:ext cx="713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given data is represented as a </a:t>
            </a:r>
            <a:r>
              <a:rPr lang="en-US" sz="3200" dirty="0">
                <a:solidFill>
                  <a:schemeClr val="accent1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428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E83A-18AF-0246-ABEE-BF0F79B1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Similar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81A-C3D8-DD40-AF34-90BD7F32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770"/>
          </a:xfrm>
        </p:spPr>
        <p:txBody>
          <a:bodyPr/>
          <a:lstStyle/>
          <a:p>
            <a:r>
              <a:rPr lang="en-US" dirty="0"/>
              <a:t>Movie recommendation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92187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9D3EAB-C978-4046-84BB-7E1FC27D21EA}"/>
              </a:ext>
            </a:extLst>
          </p:cNvPr>
          <p:cNvSpPr txBox="1"/>
          <p:nvPr/>
        </p:nvSpPr>
        <p:spPr>
          <a:xfrm>
            <a:off x="1234612" y="5456332"/>
            <a:ext cx="8681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Warmup Discussion: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Which movie will you recommend to Alice? Why?</a:t>
            </a:r>
          </a:p>
        </p:txBody>
      </p:sp>
    </p:spTree>
    <p:extLst>
      <p:ext uri="{BB962C8B-B14F-4D97-AF65-F5344CB8AC3E}">
        <p14:creationId xmlns:p14="http://schemas.microsoft.com/office/powerpoint/2010/main" val="1885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7" y="4386370"/>
            <a:ext cx="11071975" cy="2282562"/>
          </a:xfrm>
        </p:spPr>
        <p:txBody>
          <a:bodyPr>
            <a:normAutofit fontScale="92500"/>
          </a:bodyPr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Examine users’ rating </a:t>
            </a:r>
            <a:r>
              <a:rPr lang="en-US" i="1" dirty="0"/>
              <a:t>vector</a:t>
            </a:r>
          </a:p>
          <a:p>
            <a:pPr lvl="2"/>
            <a:r>
              <a:rPr lang="en-US" dirty="0"/>
              <a:t>Alice and Bob seem to have similar tastes</a:t>
            </a:r>
          </a:p>
          <a:p>
            <a:pPr lvl="2"/>
            <a:r>
              <a:rPr lang="en-US" dirty="0"/>
              <a:t>Bob likes Movie 5</a:t>
            </a:r>
          </a:p>
          <a:p>
            <a:pPr lvl="2"/>
            <a:r>
              <a:rPr lang="en-US" dirty="0"/>
              <a:t>Alice probably also likes Movie 5</a:t>
            </a:r>
          </a:p>
          <a:p>
            <a:pPr lvl="1"/>
            <a:r>
              <a:rPr lang="en-US" dirty="0"/>
              <a:t>We can also calculate </a:t>
            </a:r>
            <a:r>
              <a:rPr lang="en-US" dirty="0">
                <a:solidFill>
                  <a:schemeClr val="accent1"/>
                </a:solidFill>
              </a:rPr>
              <a:t>similarities</a:t>
            </a:r>
            <a:r>
              <a:rPr lang="en-US" dirty="0"/>
              <a:t> among users, and </a:t>
            </a:r>
            <a:r>
              <a:rPr lang="en-US" dirty="0">
                <a:solidFill>
                  <a:schemeClr val="accent1"/>
                </a:solidFill>
              </a:rPr>
              <a:t>weight</a:t>
            </a:r>
            <a:r>
              <a:rPr lang="en-US" dirty="0"/>
              <a:t> their opinions accordingly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/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838200" y="205568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F1905-6922-2447-9941-0D2BBBDAE84F}"/>
              </a:ext>
            </a:extLst>
          </p:cNvPr>
          <p:cNvSpPr/>
          <p:nvPr/>
        </p:nvSpPr>
        <p:spPr>
          <a:xfrm>
            <a:off x="842725" y="2471630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97A5-D031-264B-861B-FCB829351B1C}"/>
              </a:ext>
            </a:extLst>
          </p:cNvPr>
          <p:cNvSpPr/>
          <p:nvPr/>
        </p:nvSpPr>
        <p:spPr>
          <a:xfrm>
            <a:off x="838200" y="284831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51B4B-22F5-2140-B190-F2540BE45E31}"/>
              </a:ext>
            </a:extLst>
          </p:cNvPr>
          <p:cNvSpPr/>
          <p:nvPr/>
        </p:nvSpPr>
        <p:spPr>
          <a:xfrm>
            <a:off x="838200" y="3298108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05B06-2130-1D4F-BE5A-18F0AB4CCD32}"/>
              </a:ext>
            </a:extLst>
          </p:cNvPr>
          <p:cNvSpPr txBox="1"/>
          <p:nvPr/>
        </p:nvSpPr>
        <p:spPr>
          <a:xfrm>
            <a:off x="6630758" y="4150737"/>
            <a:ext cx="40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Bob is probably most similar to Alice</a:t>
            </a:r>
          </a:p>
        </p:txBody>
      </p:sp>
    </p:spTree>
    <p:extLst>
      <p:ext uri="{BB962C8B-B14F-4D97-AF65-F5344CB8AC3E}">
        <p14:creationId xmlns:p14="http://schemas.microsoft.com/office/powerpoint/2010/main" val="2414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8" y="4386370"/>
            <a:ext cx="10515600" cy="2282562"/>
          </a:xfrm>
        </p:spPr>
        <p:txBody>
          <a:bodyPr>
            <a:normAutofit/>
          </a:bodyPr>
          <a:lstStyle/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Examine items’ rating </a:t>
            </a:r>
            <a:r>
              <a:rPr lang="en-US" i="1" dirty="0"/>
              <a:t>vectors</a:t>
            </a:r>
          </a:p>
          <a:p>
            <a:pPr lvl="2"/>
            <a:r>
              <a:rPr lang="en-US" dirty="0"/>
              <a:t>People who like/hate Movie 1 seem to like/hate Movie 5 as well</a:t>
            </a:r>
          </a:p>
          <a:p>
            <a:pPr lvl="2"/>
            <a:r>
              <a:rPr lang="en-US" dirty="0"/>
              <a:t>Since Alice likes Movie 1, she might also like Movie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1781"/>
              </p:ext>
            </p:extLst>
          </p:nvPr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2035056" y="154691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91FA-A5B4-E941-9D0C-402F3E74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40" y="5181181"/>
            <a:ext cx="3364259" cy="1662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154E-392C-B14E-ABBA-0C1E5AEBBFC1}"/>
              </a:ext>
            </a:extLst>
          </p:cNvPr>
          <p:cNvSpPr/>
          <p:nvPr/>
        </p:nvSpPr>
        <p:spPr>
          <a:xfrm>
            <a:off x="6835656" y="160092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427-ABC4-FA4E-BDFA-5A00B46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and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DF4C-DCFA-B744-BCB6-A809C361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dirty="0"/>
              <a:t>Properties of the approach</a:t>
            </a:r>
          </a:p>
          <a:p>
            <a:pPr lvl="1"/>
            <a:r>
              <a:rPr lang="en-US" dirty="0"/>
              <a:t>Simple and interpretable</a:t>
            </a:r>
          </a:p>
          <a:p>
            <a:pPr lvl="1"/>
            <a:r>
              <a:rPr lang="en-US" dirty="0"/>
              <a:t>Cold-start and data sparsity problem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(won’t discuss much in this lecture)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Key intuitions for collaborative filtering to work</a:t>
            </a:r>
          </a:p>
          <a:p>
            <a:pPr lvl="1"/>
            <a:r>
              <a:rPr lang="en-US" dirty="0"/>
              <a:t>A big number of ratings are controlled by a small number of parameters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probably can see why this is related to crowdsourcing already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Low rank matrix approximation</a:t>
            </a:r>
          </a:p>
          <a:p>
            <a:pPr lvl="1"/>
            <a:r>
              <a:rPr lang="en-US" dirty="0"/>
              <a:t>A principled method to utilize the above intuition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B5FBA-D47A-ED45-A04F-C4C99E7C8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75057"/>
              </p:ext>
            </p:extLst>
          </p:nvPr>
        </p:nvGraphicFramePr>
        <p:xfrm>
          <a:off x="8286750" y="5554927"/>
          <a:ext cx="3714753" cy="990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06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6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Alice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Bob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Charlie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David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…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BBF24-401F-BB41-96AE-35C6A026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very short intro to</a:t>
            </a:r>
            <a:br>
              <a:rPr lang="en-US" dirty="0"/>
            </a:br>
            <a:r>
              <a:rPr lang="en-US" dirty="0"/>
              <a:t>Low rank matrix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00A8-4827-0A4D-A966-CA4697FA9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9148D0-C344-E747-8B78-26E1B7C1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97" y="2454311"/>
            <a:ext cx="5022103" cy="122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A9848-7A48-6E48-B323-18816F4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AC99-0B30-0245-9A30-AA2EDC0C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course schedule for the presentation slots: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Provide at least 3 bids </a:t>
            </a:r>
            <a:r>
              <a:rPr lang="en-US" dirty="0">
                <a:solidFill>
                  <a:srgbClr val="FF0000"/>
                </a:solidFill>
              </a:rPr>
              <a:t>by the end of today </a:t>
            </a:r>
            <a:r>
              <a:rPr lang="en-US" dirty="0"/>
              <a:t>(hard deadline).</a:t>
            </a:r>
          </a:p>
          <a:p>
            <a:pPr lvl="1"/>
            <a:r>
              <a:rPr lang="en-US" dirty="0">
                <a:hlinkClick r:id="rId3"/>
              </a:rPr>
              <a:t>https://forms.gle/Mxtj1qLVG4QrZjwf9</a:t>
            </a:r>
            <a:endParaRPr lang="en-US" dirty="0"/>
          </a:p>
          <a:p>
            <a:pPr lvl="1"/>
            <a:r>
              <a:rPr lang="en-US" dirty="0"/>
              <a:t>You might want to glance over the papers of your bidding.</a:t>
            </a:r>
          </a:p>
          <a:p>
            <a:pPr lvl="1"/>
            <a:r>
              <a:rPr lang="en-US" dirty="0"/>
              <a:t>Bidding more bids is okay/encouraged</a:t>
            </a:r>
          </a:p>
          <a:p>
            <a:pPr lvl="2"/>
            <a:r>
              <a:rPr lang="en-US" dirty="0"/>
              <a:t>It might help decrease the chance you get assigned to slots outside of your bids.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F7EE5-BD72-894C-8440-8726C14E4D03}"/>
              </a:ext>
            </a:extLst>
          </p:cNvPr>
          <p:cNvSpPr/>
          <p:nvPr/>
        </p:nvSpPr>
        <p:spPr>
          <a:xfrm>
            <a:off x="2248481" y="2703689"/>
            <a:ext cx="2619023" cy="72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5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1C0-2848-8D48-8609-D9EDEEF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F57C-4F3A-4341-95D2-D0D8DDE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9639"/>
          </a:xfrm>
        </p:spPr>
        <p:txBody>
          <a:bodyPr/>
          <a:lstStyle/>
          <a:p>
            <a:r>
              <a:rPr lang="en-US" dirty="0"/>
              <a:t>Matrix Rank</a:t>
            </a:r>
          </a:p>
          <a:p>
            <a:pPr lvl="1"/>
            <a:r>
              <a:rPr lang="en-US" dirty="0"/>
              <a:t># linearly independent row (or column) vectors in a matrix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low rank matrix imply?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50562-01A2-5C4D-B648-E8AE511F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2" y="3759740"/>
            <a:ext cx="1941174" cy="119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E7FED-60A0-AB40-8BC7-F348A737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94" y="3285533"/>
            <a:ext cx="1435638" cy="2141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FD07-9B9B-FA43-9989-51FCDB7124A0}"/>
              </a:ext>
            </a:extLst>
          </p:cNvPr>
          <p:cNvSpPr txBox="1"/>
          <p:nvPr/>
        </p:nvSpPr>
        <p:spPr>
          <a:xfrm>
            <a:off x="3799582" y="39890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65EFA-746D-564A-B6EE-07BB40325ABB}"/>
              </a:ext>
            </a:extLst>
          </p:cNvPr>
          <p:cNvSpPr/>
          <p:nvPr/>
        </p:nvSpPr>
        <p:spPr>
          <a:xfrm>
            <a:off x="8469115" y="4023226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4897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4BF-AE28-6548-A196-3312952E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Input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workers,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tasks)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: Left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diagonal matrix (strength of each latent concept)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/>
                  <a:t>: Right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  <a:blipFill>
                <a:blip r:embed="rId3"/>
                <a:stretch>
                  <a:fillRect l="-965" t="-3497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blipFill>
                <a:blip r:embed="rId4"/>
                <a:stretch>
                  <a:fillRect l="-101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8983" y="6368715"/>
            <a:ext cx="1067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(Technically, the SVD definition here is slightly different from standard definition, but we can get this one with some discussion on matrix ranks.)</a:t>
            </a:r>
          </a:p>
          <a:p>
            <a:r>
              <a:rPr lang="en-US" sz="1400" dirty="0"/>
              <a:t>(See the </a:t>
            </a:r>
            <a:r>
              <a:rPr lang="en-US" sz="1400" dirty="0">
                <a:hlinkClick r:id="rId5"/>
              </a:rPr>
              <a:t>lecture notes</a:t>
            </a:r>
            <a:r>
              <a:rPr lang="en-US" sz="1400" dirty="0"/>
              <a:t> by Tim </a:t>
            </a:r>
            <a:r>
              <a:rPr lang="en-US" sz="1400" dirty="0" err="1"/>
              <a:t>Roughgarden</a:t>
            </a:r>
            <a:r>
              <a:rPr lang="en-US" sz="1400" dirty="0"/>
              <a:t>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13571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possible to make such decomposition exactly equal (if we don’t put any restrictions on the </a:t>
            </a:r>
            <a:r>
              <a:rPr lang="en-US" b="1" dirty="0">
                <a:solidFill>
                  <a:srgbClr val="C00000"/>
                </a:solidFill>
              </a:rPr>
              <a:t>rank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dirty="0"/>
              <a:t>Low rank matrix decomposition</a:t>
            </a:r>
          </a:p>
          <a:p>
            <a:pPr lvl="1"/>
            <a:r>
              <a:rPr lang="en-US" dirty="0"/>
              <a:t>Can we approximate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with this decomposition with </a:t>
            </a:r>
            <a:r>
              <a:rPr lang="en-US" b="1" dirty="0">
                <a:solidFill>
                  <a:srgbClr val="C00000"/>
                </a:solidFill>
              </a:rPr>
              <a:t>small rank </a:t>
            </a:r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blipFill>
                <a:blip r:embed="rId2"/>
                <a:stretch>
                  <a:fillRect l="-1197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blipFill>
                <a:blip r:embed="rId3"/>
                <a:stretch>
                  <a:fillRect l="-118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85296" y="6027003"/>
            <a:ext cx="982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dimension reduction technique; </a:t>
            </a:r>
            <a:br>
              <a:rPr lang="en-US" sz="2400" dirty="0"/>
            </a:br>
            <a:r>
              <a:rPr lang="en-US" sz="2400" dirty="0"/>
              <a:t>Reduce the number of parameters (and therefore requires less data to learn) </a:t>
            </a:r>
          </a:p>
        </p:txBody>
      </p:sp>
    </p:spTree>
    <p:extLst>
      <p:ext uri="{BB962C8B-B14F-4D97-AF65-F5344CB8AC3E}">
        <p14:creationId xmlns:p14="http://schemas.microsoft.com/office/powerpoint/2010/main" val="9494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60327"/>
            <a:ext cx="10515600" cy="1325563"/>
          </a:xfrm>
        </p:spPr>
        <p:txBody>
          <a:bodyPr/>
          <a:lstStyle/>
          <a:p>
            <a:r>
              <a:rPr lang="en-US" dirty="0"/>
              <a:t>Rank 1 Approximation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7F8682B0-B1FF-2B47-8D41-D4B7EBAD9E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87269" y="4329709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1051F9-BC2C-6A4E-B44D-7C8AA27E1397}"/>
              </a:ext>
            </a:extLst>
          </p:cNvPr>
          <p:cNvSpPr>
            <a:spLocks/>
          </p:cNvSpPr>
          <p:nvPr/>
        </p:nvSpPr>
        <p:spPr bwMode="auto">
          <a:xfrm>
            <a:off x="1930144" y="3986809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44D343E-4524-4741-910A-20F0EB8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969" y="4672609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C349187-E4D3-0B4E-9FB7-ED93504B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744" y="3310534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B0CED32-52A9-9C4B-A2FC-471BD240805E}"/>
              </a:ext>
            </a:extLst>
          </p:cNvPr>
          <p:cNvSpPr>
            <a:spLocks/>
          </p:cNvSpPr>
          <p:nvPr/>
        </p:nvSpPr>
        <p:spPr bwMode="auto">
          <a:xfrm rot="5400000">
            <a:off x="2539744" y="3234334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FA0CFE4D-AB82-C34B-A1A3-2D6065851F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8690" y="4819452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0AB30735-0FD8-E64A-81DE-3D7F6BF2667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78898" y="400903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870965B9-B177-0441-9375-DE0AEB52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61" y="4169371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 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FD0D954A-1FF8-1F4F-BA52-02BCB0FA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275" y="4013796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blipFill>
                <a:blip r:embed="rId2"/>
                <a:stretch>
                  <a:fillRect l="-101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blipFill>
                <a:blip r:embed="rId3"/>
                <a:stretch>
                  <a:fillRect l="-1676" r="-559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71405" y="6018293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singular vector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4938" y="477379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Singular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831" y="452086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 singular vector</a:t>
            </a:r>
          </a:p>
        </p:txBody>
      </p:sp>
      <p:sp>
        <p:nvSpPr>
          <p:cNvPr id="23" name="Footer Placeholder 23">
            <a:extLst>
              <a:ext uri="{FF2B5EF4-FFF2-40B4-BE49-F238E27FC236}">
                <a16:creationId xmlns:a16="http://schemas.microsoft.com/office/drawing/2014/main" id="{484D31E8-E95C-0242-AB2F-D45597F0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5DAB216-FE01-E549-AC9B-0B27DCDF3FFC}"/>
              </a:ext>
            </a:extLst>
          </p:cNvPr>
          <p:cNvSpPr/>
          <p:nvPr/>
        </p:nvSpPr>
        <p:spPr>
          <a:xfrm>
            <a:off x="8343974" y="928641"/>
            <a:ext cx="3227070" cy="17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2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9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209078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146425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406250" y="3718486"/>
            <a:ext cx="467755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7391141" y="3448425"/>
            <a:ext cx="266607" cy="1223457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31"/>
          <p:cNvSpPr>
            <a:spLocks/>
          </p:cNvSpPr>
          <p:nvPr/>
        </p:nvSpPr>
        <p:spPr bwMode="auto">
          <a:xfrm flipH="1">
            <a:off x="9168524" y="3448425"/>
            <a:ext cx="266607" cy="1223458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6658650" y="3792012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9850032" y="3799514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6498569" y="5458832"/>
            <a:ext cx="181620" cy="1057853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10679299" y="5399291"/>
            <a:ext cx="177738" cy="1128256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15714" y="1026993"/>
            <a:ext cx="1292734" cy="2369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6421" y="2777806"/>
            <a:ext cx="2314479" cy="272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8638" y="2777806"/>
            <a:ext cx="2932681" cy="2729249"/>
            <a:chOff x="2971800" y="3018528"/>
            <a:chExt cx="2514600" cy="2677656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 flipH="1">
              <a:off x="5181600" y="3055104"/>
              <a:ext cx="1524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3105912" y="3044952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1800" y="3018528"/>
              <a:ext cx="2514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0.13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0.02  -0.01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0.41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0.07  -0.03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-0.04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0.68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0.11  -0.05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0.15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-0.59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-0.73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-0.67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-0.29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0.32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68924" y="3448426"/>
            <a:ext cx="2314479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12.4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0     0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9.5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0       0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02450" y="5370897"/>
            <a:ext cx="4443456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0.56   0.59  0.56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0.09    0.09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0.12  -0.02  0.12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-0.69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0.40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-0.80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0.40   0.09    0.09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5" grpId="0"/>
      <p:bldP spid="26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7552" y="1565155"/>
            <a:ext cx="9868354" cy="5029199"/>
            <a:chOff x="682472" y="1828801"/>
            <a:chExt cx="8461528" cy="4934128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63987" y="1447286"/>
              <a:ext cx="12682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Matrix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dirty="0" err="1">
                  <a:solidFill>
                    <a:srgbClr val="008000"/>
                  </a:solidFill>
                </a:rPr>
                <a:t>Amelie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58638" y="1761114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58838" y="2065914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348397" y="2067224"/>
            <a:ext cx="0" cy="6858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5110397" y="2372024"/>
            <a:ext cx="533400" cy="3810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898663" y="2546127"/>
            <a:ext cx="310546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“strength” of the </a:t>
            </a:r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7399927" y="3423427"/>
            <a:ext cx="729710" cy="53340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F148DBD-140B-2541-9503-37D56F0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377" y="5515915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DB15B758-7B52-7947-BEED-F3EF3F38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62" y="6141338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0641F196-A8D4-CC42-A44D-154434FA9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8136" y="5615968"/>
            <a:ext cx="791564" cy="8141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CB95570-C4E2-1041-AFBB-BAB62A61E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3796" y="5985300"/>
            <a:ext cx="765903" cy="343901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5A-3379-4247-B748-6ED07E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A9B4-E6AC-EE40-A33A-F2FE6162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351338"/>
          </a:xfrm>
        </p:spPr>
        <p:txBody>
          <a:bodyPr/>
          <a:lstStyle/>
          <a:p>
            <a:r>
              <a:rPr lang="en-US" dirty="0"/>
              <a:t>$1 million award for people beating their algorithm by 10%</a:t>
            </a:r>
          </a:p>
          <a:p>
            <a:endParaRPr lang="en-US" dirty="0"/>
          </a:p>
          <a:p>
            <a:r>
              <a:rPr lang="en-US" dirty="0"/>
              <a:t>Simply implementing SVD already beats the algorithm Netflix was using…</a:t>
            </a:r>
          </a:p>
          <a:p>
            <a:r>
              <a:rPr lang="en-US" dirty="0"/>
              <a:t>The winning team uses an ensemble of many methods</a:t>
            </a:r>
          </a:p>
          <a:p>
            <a:pPr lvl="1"/>
            <a:r>
              <a:rPr lang="en-US" dirty="0"/>
              <a:t>SVD is one major component</a:t>
            </a:r>
          </a:p>
        </p:txBody>
      </p:sp>
    </p:spTree>
    <p:extLst>
      <p:ext uri="{BB962C8B-B14F-4D97-AF65-F5344CB8AC3E}">
        <p14:creationId xmlns:p14="http://schemas.microsoft.com/office/powerpoint/2010/main" val="27223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covered in linear algebra class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likely, you will just use an existing library </a:t>
            </a:r>
          </a:p>
        </p:txBody>
      </p:sp>
    </p:spTree>
    <p:extLst>
      <p:ext uri="{BB962C8B-B14F-4D97-AF65-F5344CB8AC3E}">
        <p14:creationId xmlns:p14="http://schemas.microsoft.com/office/powerpoint/2010/main" val="33550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73C9-D685-A84E-8D05-C17B29A7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11C-2E3E-514F-8AD6-5B8F97FB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801"/>
            <a:ext cx="11190194" cy="5599227"/>
          </a:xfrm>
        </p:spPr>
        <p:txBody>
          <a:bodyPr>
            <a:normAutofit/>
          </a:bodyPr>
          <a:lstStyle/>
          <a:p>
            <a:r>
              <a:rPr lang="en-US" dirty="0"/>
              <a:t>Additional notes</a:t>
            </a:r>
          </a:p>
          <a:p>
            <a:pPr lvl="1"/>
            <a:r>
              <a:rPr lang="en-US" dirty="0"/>
              <a:t>Enter the </a:t>
            </a:r>
            <a:r>
              <a:rPr lang="en-US" b="1" dirty="0"/>
              <a:t>names of all members </a:t>
            </a:r>
            <a:r>
              <a:rPr lang="en-US" dirty="0"/>
              <a:t>in your group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I’ll announce the assignment tomorrow</a:t>
            </a:r>
          </a:p>
          <a:p>
            <a:pPr lvl="1"/>
            <a:r>
              <a:rPr lang="en-US" dirty="0"/>
              <a:t>Manually solve the max-cover problem with the following objectives (in order)</a:t>
            </a:r>
          </a:p>
          <a:p>
            <a:pPr lvl="2"/>
            <a:r>
              <a:rPr lang="en-US" dirty="0"/>
              <a:t>Minimize # groups assigned to unpreferred slots</a:t>
            </a:r>
          </a:p>
          <a:p>
            <a:pPr lvl="2"/>
            <a:r>
              <a:rPr lang="en-US" dirty="0"/>
              <a:t>Prioritize groups with more bids</a:t>
            </a:r>
          </a:p>
          <a:p>
            <a:pPr lvl="2"/>
            <a:r>
              <a:rPr lang="en-US" dirty="0"/>
              <a:t>Random assignment at the end </a:t>
            </a:r>
          </a:p>
          <a:p>
            <a:pPr lvl="1"/>
            <a:r>
              <a:rPr lang="en-US" dirty="0"/>
              <a:t>I’ll fill in the slots if there are fewer groups than slots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480E-D3D6-2B45-A8CA-8528DC52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219199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Let’s (finally) get back to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B233-ACC0-F244-AB9D-9DFC85B0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5197642"/>
            <a:ext cx="10642839" cy="892008"/>
          </a:xfrm>
        </p:spPr>
        <p:txBody>
          <a:bodyPr/>
          <a:lstStyle/>
          <a:p>
            <a:r>
              <a:rPr lang="en-US" dirty="0"/>
              <a:t>Who moderates the moderators? Crowdsourcing abuse detection in user-generated content. Ghosh, Kale, and McAfee. EC 2011.</a:t>
            </a:r>
          </a:p>
        </p:txBody>
      </p:sp>
    </p:spTree>
    <p:extLst>
      <p:ext uri="{BB962C8B-B14F-4D97-AF65-F5344CB8AC3E}">
        <p14:creationId xmlns:p14="http://schemas.microsoft.com/office/powerpoint/2010/main" val="373650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31780" cy="4769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 common practice to use user ratings to determine whether a content is good or not</a:t>
            </a:r>
          </a:p>
          <a:p>
            <a:endParaRPr lang="en-US" dirty="0"/>
          </a:p>
          <a:p>
            <a:r>
              <a:rPr lang="en-US" dirty="0"/>
              <a:t>When a content receives a bad rating</a:t>
            </a:r>
          </a:p>
          <a:p>
            <a:pPr lvl="1"/>
            <a:r>
              <a:rPr lang="en-US" dirty="0"/>
              <a:t>is the content bad, or</a:t>
            </a:r>
          </a:p>
          <a:p>
            <a:pPr lvl="1"/>
            <a:r>
              <a:rPr lang="en-US" dirty="0"/>
              <a:t>is the rating bad?</a:t>
            </a:r>
          </a:p>
          <a:p>
            <a:endParaRPr lang="en-US" dirty="0"/>
          </a:p>
          <a:p>
            <a:r>
              <a:rPr lang="en-US" dirty="0"/>
              <a:t>Given users ratings, how to decide content quality</a:t>
            </a:r>
          </a:p>
          <a:p>
            <a:endParaRPr lang="en-US" dirty="0"/>
          </a:p>
          <a:p>
            <a:r>
              <a:rPr lang="en-US" dirty="0"/>
              <a:t>This is a crowdsourcing label aggregation problem. With each rating being a label provided by a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51F70-4C80-6F41-BF09-4AD48876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9" y="2254322"/>
            <a:ext cx="2005904" cy="21432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150FE-8ECF-084A-B7FC-AECA6436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4" y="3884140"/>
            <a:ext cx="2738207" cy="51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02941-7D2B-A845-8412-A5E8EEDB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44" y="2340982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81BB7-3D31-EA4A-86B0-9ABAFFDC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44" y="3078132"/>
            <a:ext cx="1584307" cy="5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71CA-641D-EF49-AE7D-5DE0E114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raters,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contributions,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rating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gives to contribution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Label generation process</a:t>
                </a:r>
              </a:p>
              <a:p>
                <a:pPr lvl="1"/>
                <a:r>
                  <a:rPr lang="en-US" dirty="0"/>
                  <a:t>Each contribution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true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gives </a:t>
                </a:r>
                <a:r>
                  <a:rPr lang="en-US" i="1" dirty="0"/>
                  <a:t>correct</a:t>
                </a:r>
                <a:r>
                  <a:rPr lang="en-US" dirty="0"/>
                  <a:t> rating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Goal: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rating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(both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unknown)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  <a:blipFill>
                <a:blip r:embed="rId2"/>
                <a:stretch>
                  <a:fillRect l="-906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3106"/>
              </p:ext>
            </p:extLst>
          </p:nvPr>
        </p:nvGraphicFramePr>
        <p:xfrm>
          <a:off x="1608794" y="3083050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791326" y="3368842"/>
            <a:ext cx="5830160" cy="10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𝑼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E71CED-EE4C-574D-94E1-21D28EA6F28C}"/>
              </a:ext>
            </a:extLst>
          </p:cNvPr>
          <p:cNvSpPr/>
          <p:nvPr/>
        </p:nvSpPr>
        <p:spPr>
          <a:xfrm>
            <a:off x="5115140" y="144821"/>
            <a:ext cx="7012692" cy="1603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</a:t>
            </a:r>
          </a:p>
          <a:p>
            <a:r>
              <a:rPr lang="en-US" dirty="0"/>
              <a:t>1. The notations here are different from the previous slides about SVD.</a:t>
            </a:r>
          </a:p>
          <a:p>
            <a:r>
              <a:rPr lang="en-US" dirty="0"/>
              <a:t>2. The matrix also uses a different representation compared with the movie rating examples. In movie rating, each row is a user’s ratings. Here, each column is a rater’s ratings.</a:t>
            </a:r>
          </a:p>
        </p:txBody>
      </p:sp>
    </p:spTree>
    <p:extLst>
      <p:ext uri="{BB962C8B-B14F-4D97-AF65-F5344CB8AC3E}">
        <p14:creationId xmlns:p14="http://schemas.microsoft.com/office/powerpoint/2010/main" val="5671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" y="3765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Goal Seems Different from 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movie recommendation</a:t>
            </a:r>
          </a:p>
          <a:p>
            <a:pPr lvl="1"/>
            <a:r>
              <a:rPr lang="en-US" dirty="0"/>
              <a:t>Goal: Fill in the empty ratings (and recommend the movie with highest one)</a:t>
            </a:r>
          </a:p>
          <a:p>
            <a:endParaRPr lang="en-US" sz="200" dirty="0"/>
          </a:p>
          <a:p>
            <a:r>
              <a:rPr lang="en-US" dirty="0"/>
              <a:t>In this paper</a:t>
            </a:r>
          </a:p>
          <a:p>
            <a:pPr lvl="1"/>
            <a:r>
              <a:rPr lang="en-US" dirty="0"/>
              <a:t>Assumption: all ratings are given</a:t>
            </a:r>
          </a:p>
          <a:p>
            <a:pPr lvl="1"/>
            <a:r>
              <a:rPr lang="en-US" dirty="0"/>
              <a:t>Goal: Infer the latent variable (true quality)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Connection: Low rank approximation of the rating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8AB5F-87A3-EB40-8F2A-AFE77C9D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78696"/>
              </p:ext>
            </p:extLst>
          </p:nvPr>
        </p:nvGraphicFramePr>
        <p:xfrm>
          <a:off x="1677161" y="4211095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94097"/>
              </p:ext>
            </p:extLst>
          </p:nvPr>
        </p:nvGraphicFramePr>
        <p:xfrm>
          <a:off x="2816678" y="2140115"/>
          <a:ext cx="88506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1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914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85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914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85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914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85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/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: true label of contribution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: </a:t>
                </a:r>
                <a:r>
                  <a:rPr lang="en-US" sz="2000" b="0" dirty="0" err="1"/>
                  <a:t>prob</a:t>
                </a:r>
                <a:r>
                  <a:rPr lang="en-US" sz="2000" b="0" dirty="0"/>
                  <a:t> of rater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to give correct rating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  <a:blipFill>
                <a:blip r:embed="rId6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8291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8291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000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829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/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/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…</m:t>
                          </m:r>
                        </m:e>
                      </m:d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0BA5C3-C925-BB47-B1CC-F41CD7658F7B}"/>
              </a:ext>
            </a:extLst>
          </p:cNvPr>
          <p:cNvSpPr txBox="1"/>
          <p:nvPr/>
        </p:nvSpPr>
        <p:spPr>
          <a:xfrm>
            <a:off x="1351633" y="6225750"/>
            <a:ext cx="989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exact singular value decomposition with </a:t>
            </a:r>
            <a:r>
              <a:rPr lang="en-US" sz="3200" b="1" dirty="0"/>
              <a:t>rank 1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/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2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</p:spPr>
            <p:txBody>
              <a:bodyPr/>
              <a:lstStyle/>
              <a:p>
                <a:r>
                  <a:rPr lang="en-US" dirty="0"/>
                  <a:t>The decomposition is not unique:</a:t>
                </a:r>
              </a:p>
              <a:p>
                <a:pPr lvl="1"/>
                <a:r>
                  <a:rPr lang="en-US" dirty="0"/>
                  <a:t>Multiply all elements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 </a:t>
                </a:r>
                <a:r>
                  <a:rPr lang="en-US" dirty="0"/>
                  <a:t>and all elements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dirty="0"/>
                  <a:t>What does this mean intuitively?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 assumption: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&gt; 0.5 </a:t>
                </a:r>
              </a:p>
              <a:p>
                <a:pPr lvl="1"/>
                <a:r>
                  <a:rPr lang="en-US" dirty="0"/>
                  <a:t>Use this assumption to determine the sign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  <a:blipFill>
                <a:blip r:embed="rId3"/>
                <a:stretch>
                  <a:fillRect l="-108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/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Exact rank 1 matrix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Rank 1 matrix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prediction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/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/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blipFill>
                <a:blip r:embed="rId5"/>
                <a:stretch>
                  <a:fillRect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BE7C-6E35-094A-96B9-F6DB7447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They don’t directly do singular value decomposition</a:t>
                </a:r>
              </a:p>
              <a:p>
                <a:r>
                  <a:rPr lang="en-US" dirty="0"/>
                  <a:t>The top left singular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= Top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the algorithm, they perform eigenvalue decomposition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 it for efficiency reasons</a:t>
                </a:r>
              </a:p>
              <a:p>
                <a:pPr lvl="1"/>
                <a:r>
                  <a:rPr lang="en-US" dirty="0"/>
                  <a:t>In assignment 2, you can also directly do SVD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Proposed algorithm: Spectral-Rating</a:t>
                </a:r>
              </a:p>
              <a:p>
                <a:pPr lvl="1"/>
                <a:r>
                  <a:rPr lang="en-US" dirty="0"/>
                  <a:t>Calculate the top 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Correct sign </a:t>
                </a:r>
              </a:p>
              <a:p>
                <a:pPr lvl="2"/>
                <a:r>
                  <a:rPr lang="en-US" dirty="0"/>
                  <a:t>If the majority of the sign is the same as the prediction of </a:t>
                </a:r>
                <a:r>
                  <a:rPr lang="en-US" dirty="0">
                    <a:solidFill>
                      <a:schemeClr val="accent1"/>
                    </a:solidFill>
                  </a:rPr>
                  <a:t>user 1</a:t>
                </a:r>
                <a:r>
                  <a:rPr lang="en-US" dirty="0"/>
                  <a:t>, do nothing</a:t>
                </a:r>
              </a:p>
              <a:p>
                <a:pPr lvl="2"/>
                <a:r>
                  <a:rPr lang="en-US" dirty="0"/>
                  <a:t>Else,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the final prediction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3B3E9-6E4E-A84D-8A4A-2D5AA2167E3C}"/>
              </a:ext>
            </a:extLst>
          </p:cNvPr>
          <p:cNvCxnSpPr/>
          <p:nvPr/>
        </p:nvCxnSpPr>
        <p:spPr>
          <a:xfrm flipH="1">
            <a:off x="8081682" y="5183841"/>
            <a:ext cx="221877" cy="3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/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(might not be the case for assignment 2.)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  <a:blipFill>
                <a:blip r:embed="rId3"/>
                <a:stretch>
                  <a:fillRect l="-402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3BA1-B7AC-D549-9AB2-14B34DB0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Guarantees Can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Intuitions of the approach</a:t>
                </a:r>
              </a:p>
              <a:p>
                <a:pPr lvl="1"/>
                <a:r>
                  <a:rPr lang="en-US" dirty="0"/>
                  <a:t>Using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sampling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to approximate </a:t>
                </a:r>
                <a:r>
                  <a:rPr lang="en-US" dirty="0">
                    <a:solidFill>
                      <a:srgbClr val="00B050"/>
                    </a:solidFill>
                  </a:rPr>
                  <a:t>expectation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Law of large number should also apply when the sampling is random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 the number of labels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/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/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7BE-3BDD-3749-9DAD-B7F5AD51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C751-867E-9240-8A11-704C16B9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biddings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FF73B-1346-E947-965A-E9E148A2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1" y="2616634"/>
            <a:ext cx="9715516" cy="32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840-343D-874A-94F9-417BF602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en-US" dirty="0"/>
              <a:t>Utilizing the Matrix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Average prediction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Focus on parameters you care about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  <a:blipFill>
                <a:blip r:embed="rId2"/>
                <a:stretch>
                  <a:fillRect l="-1086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3DFBD5-FBE8-6C43-8A95-6ECAB816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380"/>
            <a:ext cx="8847572" cy="251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/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b="0" dirty="0"/>
                  <a:t> # raters</a:t>
                </a:r>
              </a:p>
              <a:p>
                <a:r>
                  <a:rPr lang="en-US" sz="2800" dirty="0"/>
                  <a:t>T: # contributions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  <a:blipFill>
                <a:blip r:embed="rId4"/>
                <a:stretch>
                  <a:fillRect l="-256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87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4D17-14A8-A142-8E38-90D6D313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rater rates every contribution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06759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94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 every rater rates every contribution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updated label generation process</a:t>
                </a: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rate a contribution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64071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1596FC-7DB7-7D45-8C49-A3E360F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7" y="5233611"/>
            <a:ext cx="4100599" cy="1389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76D228-6216-1749-BD1A-D5AD749BF6CB}"/>
              </a:ext>
            </a:extLst>
          </p:cNvPr>
          <p:cNvSpPr/>
          <p:nvPr/>
        </p:nvSpPr>
        <p:spPr>
          <a:xfrm>
            <a:off x="6610493" y="5571225"/>
            <a:ext cx="4743307" cy="768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Is this a reasonable model?</a:t>
            </a:r>
          </a:p>
          <a:p>
            <a:r>
              <a:rPr lang="en-US" sz="2000" dirty="0"/>
              <a:t>Why do you think we need this model?</a:t>
            </a:r>
          </a:p>
        </p:txBody>
      </p:sp>
    </p:spTree>
    <p:extLst>
      <p:ext uri="{BB962C8B-B14F-4D97-AF65-F5344CB8AC3E}">
        <p14:creationId xmlns:p14="http://schemas.microsoft.com/office/powerpoint/2010/main" val="8771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EC2-049D-CA41-9D7F-DE60CBE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is expensive for large 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by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(# contributions) is often huge in practice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Online algorithm</a:t>
                </a:r>
              </a:p>
              <a:p>
                <a:pPr lvl="1"/>
                <a:r>
                  <a:rPr lang="en-US" dirty="0"/>
                  <a:t>For a small subset of contributions, solve for their quality</a:t>
                </a:r>
              </a:p>
              <a:p>
                <a:pPr lvl="1"/>
                <a:r>
                  <a:rPr lang="en-US" dirty="0"/>
                  <a:t>Used this subset to infer rater’s skills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weighted majority voting for new contributions (as in our lecture 3)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99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37DD-251E-C44F-9A9D-8ED6231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603-CE75-4445-9272-8249B2C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dirty="0"/>
              <a:t>Algorithm robustness against rater manipulations</a:t>
            </a:r>
          </a:p>
          <a:p>
            <a:pPr lvl="1"/>
            <a:r>
              <a:rPr lang="en-US" dirty="0"/>
              <a:t>Change their “skills” to influence the algorithm outcome</a:t>
            </a:r>
          </a:p>
          <a:p>
            <a:pPr lvl="1"/>
            <a:r>
              <a:rPr lang="en-US" dirty="0"/>
              <a:t>Change their labeling strategy (not randomized) to influence the algorithm outcome</a:t>
            </a:r>
          </a:p>
          <a:p>
            <a:pPr lvl="1"/>
            <a:r>
              <a:rPr lang="en-US" dirty="0"/>
              <a:t>Collude with other raters to influence the outcome for a particular contribution</a:t>
            </a:r>
          </a:p>
          <a:p>
            <a:pPr lvl="1"/>
            <a:endParaRPr lang="en-US" dirty="0"/>
          </a:p>
          <a:p>
            <a:r>
              <a:rPr lang="en-US" dirty="0"/>
              <a:t>The results are “robust” if the ratio of manipulations is not large</a:t>
            </a:r>
          </a:p>
          <a:p>
            <a:endParaRPr lang="en-US" dirty="0"/>
          </a:p>
          <a:p>
            <a:r>
              <a:rPr lang="en-US" dirty="0"/>
              <a:t>What if manipulations are prevalent</a:t>
            </a:r>
          </a:p>
          <a:p>
            <a:pPr lvl="1"/>
            <a:r>
              <a:rPr lang="en-US" dirty="0"/>
              <a:t>Learning with the presence of strategic behavior </a:t>
            </a:r>
          </a:p>
          <a:p>
            <a:pPr lvl="2"/>
            <a:r>
              <a:rPr lang="en-US" dirty="0"/>
              <a:t>We will discuss more on this in the lecture </a:t>
            </a:r>
            <a:r>
              <a:rPr lang="en-US"/>
              <a:t>of Nov 16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5578-7194-3B49-ABBD-9B13971A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022A-F5B1-7944-9420-8E1A87C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thoughts about this work.</a:t>
            </a:r>
          </a:p>
          <a:p>
            <a:endParaRPr lang="en-US" dirty="0"/>
          </a:p>
          <a:p>
            <a:r>
              <a:rPr lang="en-US" dirty="0"/>
              <a:t>What are your thoughts on the manipulation issue? What are the potential scenarios for manipulations to happen? Are there any way to fight again manipulations?</a:t>
            </a:r>
          </a:p>
          <a:p>
            <a:endParaRPr lang="en-US" dirty="0"/>
          </a:p>
          <a:p>
            <a:r>
              <a:rPr lang="en-US" dirty="0"/>
              <a:t>What kind of research do you like? Why?</a:t>
            </a:r>
          </a:p>
          <a:p>
            <a:pPr lvl="1"/>
            <a:r>
              <a:rPr lang="en-US" dirty="0"/>
              <a:t>Empirically oriented: Design new algorithms and examine them on some datasets. No theoretical guarantees.</a:t>
            </a:r>
          </a:p>
          <a:p>
            <a:pPr lvl="1"/>
            <a:r>
              <a:rPr lang="en-US" dirty="0"/>
              <a:t>Theoretically oriented: Make assumptions on the target problems. Design algorithms and prove theoretical properties of the algorithms.</a:t>
            </a:r>
          </a:p>
        </p:txBody>
      </p:sp>
    </p:spTree>
    <p:extLst>
      <p:ext uri="{BB962C8B-B14F-4D97-AF65-F5344CB8AC3E}">
        <p14:creationId xmlns:p14="http://schemas.microsoft.com/office/powerpoint/2010/main" val="361057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15CD-5D5C-6C4D-905D-73D30CA8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the Presence of Strategic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3E38-898A-F545-989C-5ADEDD1B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 lecture of Nov 10</a:t>
            </a:r>
          </a:p>
        </p:txBody>
      </p:sp>
    </p:spTree>
    <p:extLst>
      <p:ext uri="{BB962C8B-B14F-4D97-AF65-F5344CB8AC3E}">
        <p14:creationId xmlns:p14="http://schemas.microsoft.com/office/powerpoint/2010/main" val="295538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7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Due: September 23 (next Friday)</a:t>
            </a:r>
          </a:p>
          <a:p>
            <a:r>
              <a:rPr lang="en-US" dirty="0"/>
              <a:t>I have posted a list of example/past projects on the course website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Title, team members</a:t>
            </a:r>
          </a:p>
          <a:p>
            <a:pPr lvl="1"/>
            <a:r>
              <a:rPr lang="en-US" dirty="0"/>
              <a:t>1~2 paragraphs describing what you want to do</a:t>
            </a:r>
          </a:p>
          <a:p>
            <a:pPr lvl="1"/>
            <a:r>
              <a:rPr lang="en-US" dirty="0"/>
              <a:t>At least one relevant paper </a:t>
            </a:r>
          </a:p>
          <a:p>
            <a:endParaRPr lang="en-US" dirty="0"/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submission per group.</a:t>
            </a:r>
          </a:p>
          <a:p>
            <a:pPr lvl="1"/>
            <a:r>
              <a:rPr lang="en-US" dirty="0"/>
              <a:t>Need to include all teammates using the </a:t>
            </a:r>
            <a:r>
              <a:rPr lang="en-US" dirty="0" err="1"/>
              <a:t>Gradescope</a:t>
            </a:r>
            <a:r>
              <a:rPr lang="en-US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19651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0289" y="2625909"/>
            <a:ext cx="11353800" cy="1101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Goodhart’s</a:t>
            </a:r>
            <a:r>
              <a:rPr lang="en-US" dirty="0"/>
              <a:t>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“If a measure becomes the public’s goal, it is no longer a good measure.”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7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EM-based methods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endParaRPr lang="en-US" dirty="0"/>
          </a:p>
          <a:p>
            <a:r>
              <a:rPr lang="en-US" dirty="0"/>
              <a:t>Matrix-based methods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/>
              <a:t>Can we achieve the best of both worlds? </a:t>
            </a:r>
          </a:p>
        </p:txBody>
      </p:sp>
    </p:spTree>
    <p:extLst>
      <p:ext uri="{BB962C8B-B14F-4D97-AF65-F5344CB8AC3E}">
        <p14:creationId xmlns:p14="http://schemas.microsoft.com/office/powerpoint/2010/main" val="9294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Spectral Methods Meet EM: A Provably Optimal Algorithm for Crowdsourcing. Zhang et al. JMLR 2016.</a:t>
            </a:r>
          </a:p>
          <a:p>
            <a:endParaRPr lang="en-US" dirty="0"/>
          </a:p>
          <a:p>
            <a:r>
              <a:rPr lang="en-US" dirty="0"/>
              <a:t>The main issue for EM: Might converge to local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99D9-D45E-C843-B89F-5E6459F6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3742104"/>
            <a:ext cx="5914033" cy="30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Estimate the “confusion matrix” from data</a:t>
            </a:r>
          </a:p>
          <a:p>
            <a:pPr lvl="1"/>
            <a:r>
              <a:rPr lang="en-US" dirty="0"/>
              <a:t>Using the estimation as the initial point for running the EM algorithm</a:t>
            </a:r>
          </a:p>
          <a:p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Given this fine-tuned starting point, with high probability, EM can achieve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5537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39E3-7C0B-3B4B-9AA4-8D3C1432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DEAE-BB24-4343-8102-236D90C4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Assignment 1 is due this Friday</a:t>
            </a:r>
          </a:p>
          <a:p>
            <a:endParaRPr lang="en-US" dirty="0"/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Posted on the course website</a:t>
            </a:r>
          </a:p>
          <a:p>
            <a:pPr lvl="1"/>
            <a:r>
              <a:rPr lang="en-US" dirty="0"/>
              <a:t>Due: September 30 (Friday)</a:t>
            </a:r>
          </a:p>
          <a:p>
            <a:endParaRPr lang="en-US" dirty="0"/>
          </a:p>
          <a:p>
            <a:pPr lvl="1"/>
            <a:r>
              <a:rPr lang="en-US" dirty="0"/>
              <a:t>Programming assignments</a:t>
            </a:r>
          </a:p>
          <a:p>
            <a:pPr lvl="2"/>
            <a:r>
              <a:rPr lang="en-US" dirty="0"/>
              <a:t>Implement and compare the performance of majority voting, EM, and SVD</a:t>
            </a:r>
          </a:p>
          <a:p>
            <a:pPr lvl="2"/>
            <a:r>
              <a:rPr lang="en-US" dirty="0"/>
              <a:t>You can use any programming language you like</a:t>
            </a:r>
          </a:p>
          <a:p>
            <a:pPr lvl="2"/>
            <a:r>
              <a:rPr lang="en-US" dirty="0"/>
              <a:t>You will be </a:t>
            </a:r>
            <a:r>
              <a:rPr lang="en-US" dirty="0">
                <a:solidFill>
                  <a:srgbClr val="FF0000"/>
                </a:solidFill>
              </a:rPr>
              <a:t>graded based on the report</a:t>
            </a:r>
          </a:p>
          <a:p>
            <a:pPr lvl="1"/>
            <a:r>
              <a:rPr lang="en-US" dirty="0"/>
              <a:t>You need to submit your codes</a:t>
            </a:r>
          </a:p>
          <a:p>
            <a:pPr lvl="3"/>
            <a:r>
              <a:rPr lang="en-US" dirty="0"/>
              <a:t>Used for plagiarism tests</a:t>
            </a:r>
          </a:p>
          <a:p>
            <a:pPr lvl="3"/>
            <a:r>
              <a:rPr lang="en-US" dirty="0"/>
              <a:t>Might check the codes if we have confusions/doubts on the reported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D99D-5FA0-3640-A016-4F8243DC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7CCB-F0A0-7B4E-BB9B-1F05737D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558"/>
          </a:xfrm>
        </p:spPr>
        <p:txBody>
          <a:bodyPr>
            <a:normAutofit/>
          </a:bodyPr>
          <a:lstStyle/>
          <a:p>
            <a:r>
              <a:rPr lang="en-US" dirty="0"/>
              <a:t>Dataset: </a:t>
            </a:r>
          </a:p>
          <a:p>
            <a:pPr lvl="1"/>
            <a:r>
              <a:rPr lang="en-US" dirty="0">
                <a:hlinkClick r:id="rId2"/>
              </a:rPr>
              <a:t>https://sites.google.com/site/nlpannotations</a:t>
            </a:r>
            <a:r>
              <a:rPr lang="en-US" dirty="0"/>
              <a:t>.  (</a:t>
            </a:r>
            <a:r>
              <a:rPr lang="en-US" dirty="0" err="1"/>
              <a:t>rte.standardized.tsv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Recognizing Textual Entailment (RTE)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800 tasks; 164 workers; 10 labels per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A2D6-8BC4-9240-9AFD-A0C0B636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4" y="3513561"/>
            <a:ext cx="9342941" cy="1508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68928-37B1-934A-9A2A-76C3E4919CDD}"/>
              </a:ext>
            </a:extLst>
          </p:cNvPr>
          <p:cNvSpPr/>
          <p:nvPr/>
        </p:nvSpPr>
        <p:spPr>
          <a:xfrm>
            <a:off x="2219981" y="3438797"/>
            <a:ext cx="9551894" cy="111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F067C-0C58-C14A-9169-24CFBD4DBD38}"/>
              </a:ext>
            </a:extLst>
          </p:cNvPr>
          <p:cNvSpPr txBox="1"/>
          <p:nvPr/>
        </p:nvSpPr>
        <p:spPr>
          <a:xfrm>
            <a:off x="5696755" y="4763543"/>
            <a:ext cx="609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Task: Whether the first sentence implies the second hypothesis</a:t>
            </a:r>
          </a:p>
        </p:txBody>
      </p:sp>
    </p:spTree>
    <p:extLst>
      <p:ext uri="{BB962C8B-B14F-4D97-AF65-F5344CB8AC3E}">
        <p14:creationId xmlns:p14="http://schemas.microsoft.com/office/powerpoint/2010/main" val="30303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41F-F2E1-D04C-9E96-ECDB5CD5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942D6C0-3088-B148-8EC0-75C1A7FF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93" y="2014747"/>
            <a:ext cx="8079469" cy="4626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DCC42-B625-544D-8EC0-CDB94CD715EC}"/>
              </a:ext>
            </a:extLst>
          </p:cNvPr>
          <p:cNvSpPr txBox="1"/>
          <p:nvPr/>
        </p:nvSpPr>
        <p:spPr>
          <a:xfrm>
            <a:off x="1943100" y="1506022"/>
            <a:ext cx="193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Ignore this column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A1DDB-EB20-6C4F-A694-EC72001CD0D0}"/>
              </a:ext>
            </a:extLst>
          </p:cNvPr>
          <p:cNvSpPr txBox="1"/>
          <p:nvPr/>
        </p:nvSpPr>
        <p:spPr>
          <a:xfrm>
            <a:off x="5535903" y="1380904"/>
            <a:ext cx="112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5383E-95C0-AC4D-A28A-6B5F25096EF3}"/>
              </a:ext>
            </a:extLst>
          </p:cNvPr>
          <p:cNvSpPr txBox="1"/>
          <p:nvPr/>
        </p:nvSpPr>
        <p:spPr>
          <a:xfrm>
            <a:off x="7203322" y="1375875"/>
            <a:ext cx="83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Task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A403A-7B69-C040-B456-86140A6C4E08}"/>
              </a:ext>
            </a:extLst>
          </p:cNvPr>
          <p:cNvSpPr txBox="1"/>
          <p:nvPr/>
        </p:nvSpPr>
        <p:spPr>
          <a:xfrm>
            <a:off x="8040026" y="938468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Label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5B892-E12C-974B-9F3B-12019BB41F89}"/>
              </a:ext>
            </a:extLst>
          </p:cNvPr>
          <p:cNvSpPr txBox="1"/>
          <p:nvPr/>
        </p:nvSpPr>
        <p:spPr>
          <a:xfrm>
            <a:off x="9589683" y="952024"/>
            <a:ext cx="269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Ground Truth</a:t>
            </a:r>
          </a:p>
          <a:p>
            <a:r>
              <a:rPr lang="en-US" dirty="0">
                <a:solidFill>
                  <a:schemeClr val="accent2"/>
                </a:solidFill>
              </a:rPr>
              <a:t>(only used to evaluate </a:t>
            </a:r>
          </a:p>
          <a:p>
            <a:r>
              <a:rPr lang="en-US" dirty="0">
                <a:solidFill>
                  <a:schemeClr val="accent2"/>
                </a:solidFill>
              </a:rPr>
              <a:t>the aggregation algorithm)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F503F4-9973-464E-9686-05001DE768B8}"/>
              </a:ext>
            </a:extLst>
          </p:cNvPr>
          <p:cNvCxnSpPr>
            <a:cxnSpLocks/>
          </p:cNvCxnSpPr>
          <p:nvPr/>
        </p:nvCxnSpPr>
        <p:spPr>
          <a:xfrm flipV="1">
            <a:off x="2823210" y="1830081"/>
            <a:ext cx="240030" cy="1846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8325B-8908-DA48-9A69-CDB59F46C30B}"/>
              </a:ext>
            </a:extLst>
          </p:cNvPr>
          <p:cNvCxnSpPr>
            <a:cxnSpLocks/>
          </p:cNvCxnSpPr>
          <p:nvPr/>
        </p:nvCxnSpPr>
        <p:spPr>
          <a:xfrm flipH="1" flipV="1">
            <a:off x="6326461" y="1744991"/>
            <a:ext cx="131489" cy="2102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9795E8-8DAA-9542-AF05-7D12A6572780}"/>
              </a:ext>
            </a:extLst>
          </p:cNvPr>
          <p:cNvCxnSpPr>
            <a:cxnSpLocks/>
          </p:cNvCxnSpPr>
          <p:nvPr/>
        </p:nvCxnSpPr>
        <p:spPr>
          <a:xfrm flipH="1" flipV="1">
            <a:off x="7729468" y="1690688"/>
            <a:ext cx="278139" cy="3190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FF557-9248-6045-B81F-26979F42909C}"/>
              </a:ext>
            </a:extLst>
          </p:cNvPr>
          <p:cNvCxnSpPr>
            <a:cxnSpLocks/>
          </p:cNvCxnSpPr>
          <p:nvPr/>
        </p:nvCxnSpPr>
        <p:spPr>
          <a:xfrm flipV="1">
            <a:off x="8769143" y="1287678"/>
            <a:ext cx="1" cy="6675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D1A2DD-FE34-AC41-9556-EC963055A2B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368790" y="1413689"/>
            <a:ext cx="220893" cy="4810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6F9332-CEAB-534B-83EE-3AB39BFDFB83}"/>
              </a:ext>
            </a:extLst>
          </p:cNvPr>
          <p:cNvSpPr txBox="1"/>
          <p:nvPr/>
        </p:nvSpPr>
        <p:spPr>
          <a:xfrm>
            <a:off x="6950080" y="282465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might want to convert the labels/gold to {+1,-1}</a:t>
            </a:r>
          </a:p>
        </p:txBody>
      </p:sp>
    </p:spTree>
    <p:extLst>
      <p:ext uri="{BB962C8B-B14F-4D97-AF65-F5344CB8AC3E}">
        <p14:creationId xmlns:p14="http://schemas.microsoft.com/office/powerpoint/2010/main" val="15868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0355-DE67-DF4F-B0F4-655C2CC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E153-F882-1444-8395-7DA294D8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76747" cy="5187017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Create random subsampled datasets:</a:t>
            </a:r>
          </a:p>
          <a:p>
            <a:pPr lvl="2"/>
            <a:r>
              <a:rPr lang="en-US" dirty="0"/>
              <a:t>Original: 800 tasks; 164 workers; </a:t>
            </a:r>
            <a:r>
              <a:rPr lang="en-US" b="1" dirty="0">
                <a:solidFill>
                  <a:schemeClr val="accent1"/>
                </a:solidFill>
              </a:rPr>
              <a:t>10</a:t>
            </a:r>
            <a:r>
              <a:rPr lang="en-US" dirty="0"/>
              <a:t> labels per task</a:t>
            </a:r>
          </a:p>
          <a:p>
            <a:pPr lvl="2"/>
            <a:r>
              <a:rPr lang="en-US" dirty="0"/>
              <a:t>Randomly sub-sample the labels, such that each task has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  <a:r>
              <a:rPr lang="en-US" dirty="0"/>
              <a:t> labels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k=1, 2, 3,  …, 10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accent2"/>
                </a:solidFill>
              </a:rPr>
              <a:t>majority voting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EM</a:t>
            </a:r>
            <a:r>
              <a:rPr lang="en-US" dirty="0"/>
              <a:t> (simple version as in the discussion session), </a:t>
            </a:r>
            <a:r>
              <a:rPr lang="en-US" dirty="0">
                <a:solidFill>
                  <a:schemeClr val="accent2"/>
                </a:solidFill>
              </a:rPr>
              <a:t>SVD</a:t>
            </a:r>
          </a:p>
          <a:p>
            <a:pPr lvl="1"/>
            <a:r>
              <a:rPr lang="en-US" dirty="0"/>
              <a:t>Calculate the error (ratio of tasks the algorithms make wrong predictions)</a:t>
            </a:r>
          </a:p>
          <a:p>
            <a:pPr lvl="1"/>
            <a:r>
              <a:rPr lang="en-US" dirty="0"/>
              <a:t>Compare the performance of algorithms</a:t>
            </a:r>
          </a:p>
          <a:p>
            <a:pPr lvl="2"/>
            <a:r>
              <a:rPr lang="en-US" dirty="0"/>
              <a:t>Generate a figure with x-axis being k, y-axis being error</a:t>
            </a:r>
          </a:p>
          <a:p>
            <a:pPr lvl="2"/>
            <a:r>
              <a:rPr lang="en-US" dirty="0"/>
              <a:t>Plot 3 curves, each corresponding to an algorithm</a:t>
            </a:r>
          </a:p>
          <a:p>
            <a:pPr lvl="1"/>
            <a:r>
              <a:rPr lang="en-US" dirty="0"/>
              <a:t>Offer brief discussion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”</a:t>
            </a:r>
            <a:r>
              <a:rPr lang="en-US" dirty="0">
                <a:solidFill>
                  <a:schemeClr val="accent2"/>
                </a:solidFill>
              </a:rPr>
              <a:t>Expand</a:t>
            </a:r>
            <a:r>
              <a:rPr lang="en-US" dirty="0"/>
              <a:t>” the dataset to see the performance of SVD with larger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21502</TotalTime>
  <Words>3206</Words>
  <Application>Microsoft Macintosh PowerPoint</Application>
  <PresentationFormat>Widescreen</PresentationFormat>
  <Paragraphs>781</Paragraphs>
  <Slides>53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Comic Sans MS</vt:lpstr>
      <vt:lpstr>Sylfaen</vt:lpstr>
      <vt:lpstr>Symbol</vt:lpstr>
      <vt:lpstr>Times New Roman</vt:lpstr>
      <vt:lpstr>Office Theme</vt:lpstr>
      <vt:lpstr>1_Office Theme</vt:lpstr>
      <vt:lpstr>Custom Design</vt:lpstr>
      <vt:lpstr>Lecture 5 Label Aggregation: Matrix-Based Methods</vt:lpstr>
      <vt:lpstr>Logistics: Bidding for Presentations</vt:lpstr>
      <vt:lpstr>Logistics: Bidding for Presentations</vt:lpstr>
      <vt:lpstr>Logistics: Bidding for Presentations</vt:lpstr>
      <vt:lpstr>Logistics: Project Proposal</vt:lpstr>
      <vt:lpstr>Logistics: Assignments</vt:lpstr>
      <vt:lpstr>Logistics: Assignment 2</vt:lpstr>
      <vt:lpstr>Logistics: Assignment 2</vt:lpstr>
      <vt:lpstr>Logistics: Assignment 2</vt:lpstr>
      <vt:lpstr>Quick Recap</vt:lpstr>
      <vt:lpstr>EM-Based Approach</vt:lpstr>
      <vt:lpstr>EM-Based Approach</vt:lpstr>
      <vt:lpstr>Today’s Lecture</vt:lpstr>
      <vt:lpstr>Label Aggregation </vt:lpstr>
      <vt:lpstr>Let’s Look at Another Similar Problem</vt:lpstr>
      <vt:lpstr>Collaborative Filtering</vt:lpstr>
      <vt:lpstr>Collaborative Filtering</vt:lpstr>
      <vt:lpstr>Discussions and Intuitions</vt:lpstr>
      <vt:lpstr>A very short intro to Low rank matrix approximation</vt:lpstr>
      <vt:lpstr>Rank of a Matrix</vt:lpstr>
      <vt:lpstr>Singular Value Decomposition (SVD)</vt:lpstr>
      <vt:lpstr>Singular Value Decomposition (SVD)</vt:lpstr>
      <vt:lpstr>Rank 1 Approximation</vt:lpstr>
      <vt:lpstr>Rank k Approximation</vt:lpstr>
      <vt:lpstr>Rank k Approximation</vt:lpstr>
      <vt:lpstr>Movie Recommendation Example</vt:lpstr>
      <vt:lpstr>Movie Recommendation Example</vt:lpstr>
      <vt:lpstr>Netflix Challenge</vt:lpstr>
      <vt:lpstr>How to Perform SVD</vt:lpstr>
      <vt:lpstr>Let’s (finally) get back to label aggregation</vt:lpstr>
      <vt:lpstr>User Generated Content</vt:lpstr>
      <vt:lpstr>Model</vt:lpstr>
      <vt:lpstr>The Goal Seems Different from Movie Recommendation</vt:lpstr>
      <vt:lpstr>Look at the “Expected” Rating Matrix E[U]</vt:lpstr>
      <vt:lpstr>Look at the “Expected” Rating Matrix E[U]</vt:lpstr>
      <vt:lpstr>Look at the “Expected” Rating Matrix E[U]</vt:lpstr>
      <vt:lpstr>From E[U] to U</vt:lpstr>
      <vt:lpstr>More Details</vt:lpstr>
      <vt:lpstr>What Theoretical Guarantees Can We Get?</vt:lpstr>
      <vt:lpstr>Utilizing the Matrix form of Hoeffding’s Inequality</vt:lpstr>
      <vt:lpstr>Extensions</vt:lpstr>
      <vt:lpstr>Extensions</vt:lpstr>
      <vt:lpstr>Extensions</vt:lpstr>
      <vt:lpstr>Extensions</vt:lpstr>
      <vt:lpstr>Discussion</vt:lpstr>
      <vt:lpstr>Learning with the Presence of Strategic Behavior</vt:lpstr>
      <vt:lpstr>Example: Spam Classification</vt:lpstr>
      <vt:lpstr>Example: Spam Classification</vt:lpstr>
      <vt:lpstr>Example: Spam Classification</vt:lpstr>
      <vt:lpstr>PowerPoint Presentation</vt:lpstr>
      <vt:lpstr>What We Learned So Far</vt:lpstr>
      <vt:lpstr>Spectral Methods Meet EM</vt:lpstr>
      <vt:lpstr>Spectral Methods Meet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2995</cp:revision>
  <cp:lastPrinted>2019-09-11T20:53:14Z</cp:lastPrinted>
  <dcterms:created xsi:type="dcterms:W3CDTF">2017-08-24T15:35:37Z</dcterms:created>
  <dcterms:modified xsi:type="dcterms:W3CDTF">2022-09-10T22:42:43Z</dcterms:modified>
</cp:coreProperties>
</file>